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70" r:id="rId10"/>
    <p:sldId id="279" r:id="rId11"/>
    <p:sldId id="278" r:id="rId12"/>
    <p:sldId id="277" r:id="rId13"/>
    <p:sldId id="276" r:id="rId14"/>
    <p:sldId id="275" r:id="rId15"/>
    <p:sldId id="274" r:id="rId16"/>
    <p:sldId id="273" r:id="rId17"/>
    <p:sldId id="272" r:id="rId18"/>
    <p:sldId id="292" r:id="rId19"/>
    <p:sldId id="291" r:id="rId20"/>
    <p:sldId id="290" r:id="rId21"/>
    <p:sldId id="289" r:id="rId22"/>
    <p:sldId id="288" r:id="rId23"/>
    <p:sldId id="287" r:id="rId24"/>
    <p:sldId id="286" r:id="rId25"/>
    <p:sldId id="285" r:id="rId26"/>
    <p:sldId id="284" r:id="rId27"/>
    <p:sldId id="283" r:id="rId28"/>
    <p:sldId id="282" r:id="rId29"/>
    <p:sldId id="281" r:id="rId30"/>
    <p:sldId id="304" r:id="rId31"/>
    <p:sldId id="303" r:id="rId32"/>
    <p:sldId id="302" r:id="rId33"/>
    <p:sldId id="301" r:id="rId34"/>
    <p:sldId id="300" r:id="rId35"/>
    <p:sldId id="299" r:id="rId36"/>
    <p:sldId id="298" r:id="rId37"/>
    <p:sldId id="297" r:id="rId38"/>
    <p:sldId id="296" r:id="rId39"/>
    <p:sldId id="295" r:id="rId40"/>
    <p:sldId id="294" r:id="rId41"/>
    <p:sldId id="317" r:id="rId42"/>
    <p:sldId id="316" r:id="rId43"/>
    <p:sldId id="315" r:id="rId44"/>
    <p:sldId id="314" r:id="rId45"/>
    <p:sldId id="313" r:id="rId46"/>
    <p:sldId id="312" r:id="rId47"/>
    <p:sldId id="311" r:id="rId48"/>
    <p:sldId id="310" r:id="rId49"/>
    <p:sldId id="309" r:id="rId50"/>
    <p:sldId id="308" r:id="rId51"/>
    <p:sldId id="307" r:id="rId52"/>
    <p:sldId id="306" r:id="rId5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Ubuntu" panose="020B0504030602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C4629-3919-E704-D49B-78DECF8996BE}" v="51" dt="2022-09-02T16:11:47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8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a4cd88d6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0a4cd88d6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a3cd0d6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1a3cd0d6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a3cd0d6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1a3cd0d6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24/04/2023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7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www.credential.net/gy7a7rsn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credential.net/gy7a7rsn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0BFA2373-C46E-043A-DA34-C9AC66C8DA45}"/>
              </a:ext>
            </a:extLst>
          </p:cNvPr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7AAB8DC1-23EF-2844-CAAC-4E7D12C7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02945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pos de cloud computing - Amazon Web Services">
            <a:extLst>
              <a:ext uri="{FF2B5EF4-FFF2-40B4-BE49-F238E27FC236}">
                <a16:creationId xmlns:a16="http://schemas.microsoft.com/office/drawing/2014/main" id="{D1243400-D08D-78D2-BCE2-479303CBB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68195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6ABB00B8-B4D1-5CBA-4A16-31EF9AEC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ipos de cloud computing - Amazon Web Services">
            <a:extLst>
              <a:ext uri="{FF2B5EF4-FFF2-40B4-BE49-F238E27FC236}">
                <a16:creationId xmlns:a16="http://schemas.microsoft.com/office/drawing/2014/main" id="{ED8A3A50-349E-59C1-DC17-4E90A841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sa Prado Arquitetura | Acessibilidade – O atentado de 11 de setembro e  as pessoas com deficiência">
            <a:extLst>
              <a:ext uri="{FF2B5EF4-FFF2-40B4-BE49-F238E27FC236}">
                <a16:creationId xmlns:a16="http://schemas.microsoft.com/office/drawing/2014/main" id="{DAE2A1DD-2670-A8BB-3975-35A6481A5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4" y="1127852"/>
            <a:ext cx="4006540" cy="40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 em nuvem...</a:t>
            </a:r>
            <a:endParaRPr sz="3600" b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193514-9DB3-5975-9F23-DF3DBE17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9" y="1346509"/>
            <a:ext cx="3552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também conhecido como AWS, é uma plataforma de serviços de computação em nuvem, que formam uma plataforma de computação na nuvem oferecida pela Amazon.com. Os serviços são oferecidos em várias áreas geográficas distribuídas pelo mundo.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FF693B9-4483-4ED4-DE7E-5E9CDA7C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576"/>
            <a:ext cx="4906537" cy="2897924"/>
          </a:xfrm>
          <a:prstGeom prst="rect">
            <a:avLst/>
          </a:prstGeom>
        </p:spPr>
      </p:pic>
      <p:pic>
        <p:nvPicPr>
          <p:cNvPr id="5122" name="Picture 2" descr="World PNG HD | PNG Mart">
            <a:extLst>
              <a:ext uri="{FF2B5EF4-FFF2-40B4-BE49-F238E27FC236}">
                <a16:creationId xmlns:a16="http://schemas.microsoft.com/office/drawing/2014/main" id="{A54D029B-677A-0904-D3A7-B85EAAEF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133600"/>
            <a:ext cx="2044390" cy="204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5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i="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Onde aplicamos?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Cloud computing in banking: All you need to know before moving to cloud">
            <a:extLst>
              <a:ext uri="{FF2B5EF4-FFF2-40B4-BE49-F238E27FC236}">
                <a16:creationId xmlns:a16="http://schemas.microsoft.com/office/drawing/2014/main" id="{55AEA28A-C23D-891C-4A54-941E39253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" y="1569369"/>
            <a:ext cx="2812431" cy="281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gronegócio - dataRain">
            <a:extLst>
              <a:ext uri="{FF2B5EF4-FFF2-40B4-BE49-F238E27FC236}">
                <a16:creationId xmlns:a16="http://schemas.microsoft.com/office/drawing/2014/main" id="{C76A8F97-4AE7-537A-62E1-35206E5E1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79" y="1569370"/>
            <a:ext cx="2812430" cy="281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CE7B4F-2623-FD39-458E-9C73AB29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76" y="1569369"/>
            <a:ext cx="2753532" cy="28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5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8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Processamento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Ferramenta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2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2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2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a4cd88d6f_0_206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g10a4cd88d6f_0_206"/>
          <p:cNvPicPr preferRelativeResize="0"/>
          <p:nvPr/>
        </p:nvPicPr>
        <p:blipFill rotWithShape="1">
          <a:blip r:embed="rId3">
            <a:alphaModFix amt="90000"/>
          </a:blip>
          <a:srcRect t="28303" b="8782"/>
          <a:stretch/>
        </p:blipFill>
        <p:spPr>
          <a:xfrm>
            <a:off x="4599432" y="1545185"/>
            <a:ext cx="816600" cy="6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0a4cd88d6f_0_206"/>
          <p:cNvSpPr/>
          <p:nvPr/>
        </p:nvSpPr>
        <p:spPr>
          <a:xfrm>
            <a:off x="3068096" y="3126254"/>
            <a:ext cx="816600" cy="805800"/>
          </a:xfrm>
          <a:prstGeom prst="ellipse">
            <a:avLst/>
          </a:prstGeom>
          <a:solidFill>
            <a:srgbClr val="1155CC"/>
          </a:solidFill>
          <a:ln w="762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g10a4cd88d6f_0_206"/>
          <p:cNvSpPr/>
          <p:nvPr/>
        </p:nvSpPr>
        <p:spPr>
          <a:xfrm>
            <a:off x="4623898" y="2025907"/>
            <a:ext cx="816600" cy="805800"/>
          </a:xfrm>
          <a:prstGeom prst="ellipse">
            <a:avLst/>
          </a:prstGeom>
          <a:solidFill>
            <a:srgbClr val="134F5C"/>
          </a:solidFill>
          <a:ln w="76200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10a4cd88d6f_0_206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g10a4cd88d6f_0_206"/>
          <p:cNvSpPr/>
          <p:nvPr/>
        </p:nvSpPr>
        <p:spPr>
          <a:xfrm>
            <a:off x="1512245" y="2621934"/>
            <a:ext cx="816600" cy="805800"/>
          </a:xfrm>
          <a:prstGeom prst="ellipse">
            <a:avLst/>
          </a:prstGeom>
          <a:solidFill>
            <a:srgbClr val="38761D"/>
          </a:solidFill>
          <a:ln w="762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" name="Google Shape;71;g10a4cd88d6f_0_206"/>
          <p:cNvGrpSpPr/>
          <p:nvPr/>
        </p:nvGrpSpPr>
        <p:grpSpPr>
          <a:xfrm>
            <a:off x="7831255" y="1017788"/>
            <a:ext cx="1079236" cy="641350"/>
            <a:chOff x="10452101" y="1779589"/>
            <a:chExt cx="365100" cy="219100"/>
          </a:xfrm>
        </p:grpSpPr>
        <p:sp>
          <p:nvSpPr>
            <p:cNvPr id="72" name="Google Shape;72;g10a4cd88d6f_0_206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g10a4cd88d6f_0_206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g10a4cd88d6f_0_206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" name="Google Shape;75;g10a4cd88d6f_0_206"/>
          <p:cNvSpPr txBox="1"/>
          <p:nvPr/>
        </p:nvSpPr>
        <p:spPr>
          <a:xfrm>
            <a:off x="1088950" y="37736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 em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Eletrônica: Modalidade Automação Industrial 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10a4cd88d6f_0_206"/>
          <p:cNvSpPr txBox="1"/>
          <p:nvPr/>
        </p:nvSpPr>
        <p:spPr>
          <a:xfrm>
            <a:off x="1088950" y="35360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10a4cd88d6f_0_206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Início da carreira como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 também do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0a4cd88d6f_0_206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 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0a4cd88d6f_0_206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g10a4cd88d6f_0_206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Mestre + Início do 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0a4cd88d6f_0_206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Título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 Mestre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0a4cd88d6f_0_206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g10a4cd88d6f_0_206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10a4cd88d6f_0_206"/>
          <p:cNvSpPr txBox="1"/>
          <p:nvPr/>
        </p:nvSpPr>
        <p:spPr>
          <a:xfrm>
            <a:off x="5667249" y="158895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0a4cd88d6f_0_206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0a4cd88d6f_0_206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0a4cd88d6f_0_206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0a4cd88d6f_0_206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g10a4cd88d6f_0_206">
            <a:hlinkClick r:id="rId4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0a4cd88d6f_0_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91" name="Google Shape;91;g10a4cd88d6f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243" y="4484548"/>
            <a:ext cx="908407" cy="5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0a4cd88d6f_0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7750" y="3935100"/>
            <a:ext cx="1952155" cy="8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0a4cd88d6f_0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2201" y="4743950"/>
            <a:ext cx="1030000" cy="2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0a4cd88d6f_0_206"/>
          <p:cNvSpPr txBox="1"/>
          <p:nvPr/>
        </p:nvSpPr>
        <p:spPr>
          <a:xfrm>
            <a:off x="5657225" y="1859413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10a4cd88d6f_0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4413" y="3357995"/>
            <a:ext cx="1387375" cy="113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0a4cd88d6f_0_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3443" y="3363156"/>
            <a:ext cx="1079225" cy="9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0a4cd88d6f_0_2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98294" y="404448"/>
            <a:ext cx="1579354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0a4cd88d6f_0_2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46150" y="2339725"/>
            <a:ext cx="1184500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0a4cd88d6f_0_2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09506" y="4323050"/>
            <a:ext cx="1524757" cy="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2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5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42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9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1879F5A-4F43-E705-50CB-77D1BEF3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61" y="1873429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09474" y="32803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7" y="232681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Sistemas de Gerenciamento de Bancos de Dados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com RDS</a:t>
            </a:r>
            <a:endParaRPr sz="39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41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965924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04E03E0A-D90F-3222-4DB3-3DCE2FCB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53" y="219708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5038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4;g10a4cd88d6f_0_57">
            <a:extLst>
              <a:ext uri="{FF2B5EF4-FFF2-40B4-BE49-F238E27FC236}">
                <a16:creationId xmlns:a16="http://schemas.microsoft.com/office/drawing/2014/main" id="{741E1485-6A43-4D9E-8430-8C6114D9A05C}"/>
              </a:ext>
            </a:extLst>
          </p:cNvPr>
          <p:cNvSpPr txBox="1"/>
          <p:nvPr/>
        </p:nvSpPr>
        <p:spPr>
          <a:xfrm>
            <a:off x="590574" y="17168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Wingdings" panose="05000000000000000000" pitchFamily="2" charset="2"/>
              </a:rPr>
              <a:t> 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RDS</a:t>
            </a:r>
            <a:endParaRPr lang="pt-BR" sz="6000" b="1" i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360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b="1" i="1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 serviço de banco de dados SQL gerenciado fornecido pelo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 ( AWS ).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RDS suporta uma variedade de mecanismos de banco de dados para armazenar e organizar dados e ajuda nas tarefas de gerenciamento de banco de dados, como migração,  backup e  recuperação.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957C6366-7D32-F7A1-C4F5-D1A467D4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57" y="244287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5F4B485F-32C7-04E0-CF93-9EC8A2AD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14" y="99617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3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3cd0d61f_0_7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11a3cd0d61f_0_7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" name="Google Shape;106;g11a3cd0d61f_0_7"/>
          <p:cNvGrpSpPr/>
          <p:nvPr/>
        </p:nvGrpSpPr>
        <p:grpSpPr>
          <a:xfrm>
            <a:off x="7831244" y="1017784"/>
            <a:ext cx="1079236" cy="641350"/>
            <a:chOff x="10452101" y="1779589"/>
            <a:chExt cx="365100" cy="219100"/>
          </a:xfrm>
        </p:grpSpPr>
        <p:sp>
          <p:nvSpPr>
            <p:cNvPr id="107" name="Google Shape;107;g11a3cd0d61f_0_7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g11a3cd0d61f_0_7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g11a3cd0d61f_0_7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" name="Google Shape;110;g11a3cd0d61f_0_7"/>
          <p:cNvSpPr txBox="1"/>
          <p:nvPr/>
        </p:nvSpPr>
        <p:spPr>
          <a:xfrm>
            <a:off x="1088950" y="35450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Veículos Autônomos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1a3cd0d61f_0_7"/>
          <p:cNvSpPr txBox="1"/>
          <p:nvPr/>
        </p:nvSpPr>
        <p:spPr>
          <a:xfrm>
            <a:off x="1088950" y="33074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1a3cd0d61f_0_7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Pós-graduação para IoT: Pesquisas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Robótica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1a3cd0d61f_0_7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Pós-grad em IoT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1a3cd0d61f_0_7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g11a3cd0d61f_0_7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Editor da IEEE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1a3cd0d61f_0_7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1a3cd0d61f_0_7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g11a3cd0d61f_0_7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1a3cd0d61f_0_7"/>
          <p:cNvSpPr txBox="1"/>
          <p:nvPr/>
        </p:nvSpPr>
        <p:spPr>
          <a:xfrm>
            <a:off x="5667124" y="196390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e Pesquisador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1a3cd0d61f_0_7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g11a3cd0d61f_0_7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g11a3cd0d61f_0_7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Hoje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g11a3cd0d61f_0_7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g11a3cd0d61f_0_7">
            <a:hlinkClick r:id="rId3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1a3cd0d61f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126" name="Google Shape;126;g11a3cd0d61f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93" y="4555700"/>
            <a:ext cx="1524757" cy="4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a3cd0d61f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750" y="4175300"/>
            <a:ext cx="1982396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1a3cd0d61f_0_7"/>
          <p:cNvSpPr txBox="1"/>
          <p:nvPr/>
        </p:nvSpPr>
        <p:spPr>
          <a:xfrm>
            <a:off x="114700" y="1431675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900" b="1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Atualmente:</a:t>
            </a:r>
            <a:endParaRPr sz="1900" b="1" i="0" u="none" strike="noStrike" cap="none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g11a3cd0d61f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5638" y="1482810"/>
            <a:ext cx="742225" cy="7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1a3cd0d61f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7873" y="1585859"/>
            <a:ext cx="683625" cy="56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1a3cd0d61f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4450" y="3258851"/>
            <a:ext cx="1387350" cy="68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1a3cd0d61f_0_7"/>
          <p:cNvSpPr txBox="1"/>
          <p:nvPr/>
        </p:nvSpPr>
        <p:spPr>
          <a:xfrm>
            <a:off x="5871650" y="33580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da Fatec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1a3cd0d61f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86799" y="1962263"/>
            <a:ext cx="1144600" cy="9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1a3cd0d61f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4789" y="3009551"/>
            <a:ext cx="1144601" cy="65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é uma coleção de serviços gerenciados que facilita a configuração, operação e escalabilidade de bancos de dados na nuvem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6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D4AE6096-88EF-D92F-8DED-7C0A3FE2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01" y="1681248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CB484827-6679-D8A3-ECFF-727A04EC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58" y="234553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3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98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O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Relational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Database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Service (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RDS) </a:t>
            </a: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é um serviço da Web que facilita a configuração, a operação e escalabilidade de um banco de dados relacional na Nuvem AWS.</a:t>
            </a:r>
            <a:endParaRPr sz="1800" i="0" u="none" strike="noStrike" cap="none" dirty="0">
              <a:solidFill>
                <a:schemeClr val="tx1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iagrama de funcionamento do Amazon RDS">
            <a:extLst>
              <a:ext uri="{FF2B5EF4-FFF2-40B4-BE49-F238E27FC236}">
                <a16:creationId xmlns:a16="http://schemas.microsoft.com/office/drawing/2014/main" id="{066C95E2-29D5-8248-1B85-087619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14"/>
            <a:ext cx="9144000" cy="278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61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br>
              <a:rPr lang="pt-BR" sz="2400" dirty="0"/>
            </a:b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Um usuário da AWS pode ativar alguns tipos de mecanismos de banco de dados no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Amazon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RDS: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MySQL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relacional de código aberto do MySQL 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PostgreSQL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objeto-relacional de código aberto do PostgreSQL ;</a:t>
            </a:r>
          </a:p>
          <a:p>
            <a:pPr algn="l"/>
            <a:endParaRPr lang="pt-BR" sz="1800" b="1" i="1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 RDS para Oracle </a:t>
            </a:r>
            <a:r>
              <a:rPr lang="pt-BR" sz="1800" b="1" i="1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-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compatível com várias edições do Oracle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, incluindo várias versões traga sua própria licença e versões incluídas na licença; e</a:t>
            </a:r>
          </a:p>
        </p:txBody>
      </p:sp>
    </p:spTree>
    <p:extLst>
      <p:ext uri="{BB962C8B-B14F-4D97-AF65-F5344CB8AC3E}">
        <p14:creationId xmlns:p14="http://schemas.microsoft.com/office/powerpoint/2010/main" val="2880582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 que é Amazon RDS? - dataRain Consulting - AWS Advanced Partner">
            <a:extLst>
              <a:ext uri="{FF2B5EF4-FFF2-40B4-BE49-F238E27FC236}">
                <a16:creationId xmlns:a16="http://schemas.microsoft.com/office/drawing/2014/main" id="{1907AF8F-4D1B-00D6-C281-5F923E25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5482"/>
            <a:ext cx="9144001" cy="39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65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Resumo dos recursos e benefícios do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 RDS</a:t>
            </a:r>
          </a:p>
          <a:p>
            <a:br>
              <a:rPr lang="pt-BR" sz="2400" dirty="0"/>
            </a:b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0537E8-2345-DDA7-B967-9F32B9B230B3}"/>
              </a:ext>
            </a:extLst>
          </p:cNvPr>
          <p:cNvSpPr txBox="1"/>
          <p:nvPr/>
        </p:nvSpPr>
        <p:spPr>
          <a:xfrm>
            <a:off x="307975" y="1367883"/>
            <a:ext cx="7081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anose="020B0606020202030204" pitchFamily="34" charset="0"/>
              </a:rPr>
              <a:t>O RDS foi projetado para </a:t>
            </a:r>
            <a:r>
              <a:rPr lang="pt-BR" sz="1800" b="1" dirty="0">
                <a:latin typeface="Arial Narrow" panose="020B0606020202030204" pitchFamily="34" charset="0"/>
              </a:rPr>
              <a:t>reduzir custos operacionais </a:t>
            </a:r>
            <a:r>
              <a:rPr lang="pt-BR" sz="1800" dirty="0">
                <a:latin typeface="Arial Narrow" panose="020B0606020202030204" pitchFamily="34" charset="0"/>
              </a:rPr>
              <a:t>e superar alguns desafios comuns que as empresas enfrentam ao executar bancos de dados por meio de ferramentas como MySQL. </a:t>
            </a:r>
          </a:p>
          <a:p>
            <a:endParaRPr lang="pt-BR" sz="1800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Facilidade de Implementação: </a:t>
            </a:r>
            <a:r>
              <a:rPr lang="pt-BR" sz="1800" dirty="0">
                <a:latin typeface="Arial Narrow" panose="020B0606020202030204" pitchFamily="34" charset="0"/>
              </a:rPr>
              <a:t>Integração de ambientes comuns</a:t>
            </a:r>
            <a:r>
              <a:rPr lang="pt-BR" sz="1800" b="1" dirty="0"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Automação de Processos: </a:t>
            </a:r>
            <a:r>
              <a:rPr lang="pt-BR" sz="1800" dirty="0">
                <a:latin typeface="Arial Narrow" panose="020B0606020202030204" pitchFamily="34" charset="0"/>
              </a:rPr>
              <a:t>Backups detecção de falhas, recuperação.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Segurança: </a:t>
            </a:r>
            <a:r>
              <a:rPr lang="pt-BR" sz="1800" dirty="0">
                <a:latin typeface="Arial Narrow" panose="020B0606020202030204" pitchFamily="34" charset="0"/>
              </a:rPr>
              <a:t>Serviços de segurança.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Confiabilidade: </a:t>
            </a:r>
            <a:r>
              <a:rPr lang="pt-BR" sz="1800" dirty="0">
                <a:latin typeface="Arial Narrow" panose="020B0606020202030204" pitchFamily="34" charset="0"/>
              </a:rPr>
              <a:t>Replicação para alta disponibilidade.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Custo: </a:t>
            </a:r>
            <a:r>
              <a:rPr lang="pt-BR" sz="1800" dirty="0">
                <a:latin typeface="Arial Narrow" panose="020B0606020202030204" pitchFamily="34" charset="0"/>
              </a:rPr>
              <a:t>Taxas por demanda em hora de serviço.</a:t>
            </a:r>
          </a:p>
        </p:txBody>
      </p:sp>
      <p:pic>
        <p:nvPicPr>
          <p:cNvPr id="13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D6BC33C-AC80-2B59-BCC9-85EC25B85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02" y="3064327"/>
            <a:ext cx="1369450" cy="15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22452131-1919-CC6E-B336-F5E89486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58" y="2312020"/>
            <a:ext cx="2979667" cy="297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78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5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Armazenamento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</a:t>
            </a:r>
            <a:r>
              <a:rPr lang="pt-BR" sz="4200" b="1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 </a:t>
            </a:r>
            <a:r>
              <a:rPr lang="pt-BR" sz="4200" b="1" i="1" u="none" strike="noStrike" cap="none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S3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43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67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461447" y="687093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</a:t>
            </a:r>
            <a:r>
              <a:rPr lang="pt-BR" sz="2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Amazon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Web Services (AWS) é a plataforma de nuvem mais adotada e mais abrangente do mundo, oferecendo mais de 200 serviços completos de datacenters em todo o mundo. Focado na redução de riscos e no fornecimento de transformação inovadora em nuvem, com recursos de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hardware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projetos em vários níveis de desempenho. 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539884" y="45069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13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33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44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09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9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59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65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5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5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9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3cd0d61f_0_57"/>
          <p:cNvSpPr txBox="1"/>
          <p:nvPr/>
        </p:nvSpPr>
        <p:spPr>
          <a:xfrm>
            <a:off x="439145" y="893752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Neste curso, serão abordados conceitos introdutórios e práticos direcionados para serviços em nuvem da AWS. 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u="none" strike="noStrike" cap="none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EC</a:t>
            </a:r>
            <a:r>
              <a:rPr lang="pt-BR" sz="2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2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RDS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EBS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</a:t>
            </a: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3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1a3cd0d61f_0_57"/>
          <p:cNvSpPr txBox="1"/>
          <p:nvPr/>
        </p:nvSpPr>
        <p:spPr>
          <a:xfrm>
            <a:off x="539884" y="3317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g11a3cd0d61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55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E4088855-09D6-3C1D-374D-81DA5071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ipos de cloud computing - Amazon Web Services">
            <a:extLst>
              <a:ext uri="{FF2B5EF4-FFF2-40B4-BE49-F238E27FC236}">
                <a16:creationId xmlns:a16="http://schemas.microsoft.com/office/drawing/2014/main" id="{D5D71DDF-F81D-BF09-A3FD-947B51AE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08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07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765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C7ECDF-3835-4750-80A1-1D64F19F7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4E8E0-15B6-4B62-9943-400D3FA4954E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FFBE4611-54B2-496D-AD1B-F39B9B073C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228</Words>
  <Application>Microsoft Office PowerPoint</Application>
  <PresentationFormat>Apresentação na tela (16:9)</PresentationFormat>
  <Paragraphs>46</Paragraphs>
  <Slides>49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Web Services, também conhecido como AWS, é uma plataforma de serviços de computação em nuvem, que formam uma plataforma de computação na nuvem oferecida pela Amazon.com. Os serviços são oferecidos em várias áreas geográficas distribuídas pelo mundo.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  <vt:lpstr>Apresentação do PowerPoint</vt:lpstr>
      <vt:lpstr>Apresentação do PowerPoint</vt:lpstr>
      <vt:lpstr>  Amazon Relational Database Service (Amazon RDS) é um serviço de banco de dados SQL gerenciado fornecido pelo Amazon Web Services ( AWS ). O Amazon RDS suporta uma variedade de mecanismos de banco de dados para armazenar e organizar dados e ajuda nas tarefas de gerenciamento de banco de dados, como migração,  backup e  recuperação.</vt:lpstr>
      <vt:lpstr>  O Amazon Relational Database Service (Amazon RDS) é uma coleção de serviços gerenciados que facilita a configuração, operação e escalabilidade de bancos de dados na nuvem</vt:lpstr>
      <vt:lpstr>  Escolha entre sete opções de mecanismos bastante utilizados: Amazon Aurora compatível com MySQL, Amazon Aurora compatível com PostgreSQL, MySQL, PostgreSQL, Oracle e SQL Server. </vt:lpstr>
      <vt:lpstr>  Escolha entre sete opções de mecanismos bastante utilizados: Amazon Aurora compatível com MySQL, Amazon Aurora compatível com PostgreSQL, MySQL, PostgreSQL, Oracle e SQL Server. </vt:lpstr>
      <vt:lpstr>  </vt:lpstr>
      <vt:lpstr>  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22</cp:revision>
  <dcterms:modified xsi:type="dcterms:W3CDTF">2023-04-24T15:50:47Z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